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0"/>
  </p:notesMasterIdLst>
  <p:handoutMasterIdLst>
    <p:handoutMasterId r:id="rId31"/>
  </p:handoutMasterIdLst>
  <p:sldIdLst>
    <p:sldId id="257" r:id="rId3"/>
    <p:sldId id="288" r:id="rId4"/>
    <p:sldId id="287" r:id="rId5"/>
    <p:sldId id="314" r:id="rId6"/>
    <p:sldId id="291" r:id="rId7"/>
    <p:sldId id="317" r:id="rId8"/>
    <p:sldId id="323" r:id="rId9"/>
    <p:sldId id="324" r:id="rId10"/>
    <p:sldId id="325" r:id="rId11"/>
    <p:sldId id="326" r:id="rId12"/>
    <p:sldId id="327" r:id="rId13"/>
    <p:sldId id="333" r:id="rId14"/>
    <p:sldId id="332" r:id="rId15"/>
    <p:sldId id="328" r:id="rId16"/>
    <p:sldId id="319" r:id="rId17"/>
    <p:sldId id="264" r:id="rId18"/>
    <p:sldId id="322" r:id="rId19"/>
    <p:sldId id="308" r:id="rId20"/>
    <p:sldId id="331" r:id="rId21"/>
    <p:sldId id="320" r:id="rId22"/>
    <p:sldId id="296" r:id="rId23"/>
    <p:sldId id="297" r:id="rId24"/>
    <p:sldId id="298" r:id="rId25"/>
    <p:sldId id="329" r:id="rId26"/>
    <p:sldId id="321" r:id="rId27"/>
    <p:sldId id="330" r:id="rId28"/>
    <p:sldId id="286" r:id="rId2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8C0"/>
    <a:srgbClr val="FFFFFF"/>
    <a:srgbClr val="002F5D"/>
    <a:srgbClr val="BD9F21"/>
    <a:srgbClr val="FFC864"/>
    <a:srgbClr val="FFBE64"/>
    <a:srgbClr val="F0AA46"/>
    <a:srgbClr val="F0A050"/>
    <a:srgbClr val="FFB464"/>
    <a:srgbClr val="FA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 autoAdjust="0"/>
    <p:restoredTop sz="96370" autoAdjust="0"/>
  </p:normalViewPr>
  <p:slideViewPr>
    <p:cSldViewPr snapToGrid="0" snapToObjects="1">
      <p:cViewPr varScale="1">
        <p:scale>
          <a:sx n="145" d="100"/>
          <a:sy n="145" d="100"/>
        </p:scale>
        <p:origin x="996" y="126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</dgm:pt>
    <dgm:pt modelId="{B62EB011-081E-0F44-90F2-EFCDBA32EAA6}" type="pres">
      <dgm:prSet presAssocID="{CA6928B7-E291-794B-ACD9-E1BDAF132E2C}" presName="sibTrans" presStyleLbl="sibTrans1D1" presStyleIdx="0" presStyleCnt="6"/>
      <dgm:spPr/>
    </dgm:pt>
    <dgm:pt modelId="{AC66CBC6-9FF9-5F42-9D31-516DD27C1D5E}" type="pres">
      <dgm:prSet presAssocID="{CA6928B7-E291-794B-ACD9-E1BDAF132E2C}" presName="connectorText" presStyleLbl="sibTrans1D1" presStyleIdx="0" presStyleCnt="6"/>
      <dgm:spPr/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</dgm:pt>
    <dgm:pt modelId="{1BFC6891-3841-9748-8112-69F70E9670FA}" type="pres">
      <dgm:prSet presAssocID="{21CF1DF3-F491-074B-8E92-4D11E809D868}" presName="sibTrans" presStyleLbl="sibTrans1D1" presStyleIdx="1" presStyleCnt="6"/>
      <dgm:spPr/>
    </dgm:pt>
    <dgm:pt modelId="{6A1A8E10-C5CA-3146-9E5B-E641A332893E}" type="pres">
      <dgm:prSet presAssocID="{21CF1DF3-F491-074B-8E92-4D11E809D868}" presName="connectorText" presStyleLbl="sibTrans1D1" presStyleIdx="1" presStyleCnt="6"/>
      <dgm:spPr/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</dgm:pt>
    <dgm:pt modelId="{F14AE2AF-F131-274F-A422-0ACA27B997A4}" type="pres">
      <dgm:prSet presAssocID="{50C898E1-3ED7-7743-9882-EE28F96D39B9}" presName="sibTrans" presStyleLbl="sibTrans1D1" presStyleIdx="2" presStyleCnt="6"/>
      <dgm:spPr/>
    </dgm:pt>
    <dgm:pt modelId="{7109D2BA-193C-0045-A66F-69F9AFDEC268}" type="pres">
      <dgm:prSet presAssocID="{50C898E1-3ED7-7743-9882-EE28F96D39B9}" presName="connectorText" presStyleLbl="sibTrans1D1" presStyleIdx="2" presStyleCnt="6"/>
      <dgm:spPr/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</dgm:pt>
    <dgm:pt modelId="{0096A910-3D2F-854D-9735-5BF2BBA2B2E2}" type="pres">
      <dgm:prSet presAssocID="{CD8A7774-0122-7F42-8510-417A96B11EFE}" presName="sibTrans" presStyleLbl="sibTrans1D1" presStyleIdx="3" presStyleCnt="6"/>
      <dgm:spPr/>
    </dgm:pt>
    <dgm:pt modelId="{E24F4ECD-72FA-C448-9092-D67692F182A3}" type="pres">
      <dgm:prSet presAssocID="{CD8A7774-0122-7F42-8510-417A96B11EFE}" presName="connectorText" presStyleLbl="sibTrans1D1" presStyleIdx="3" presStyleCnt="6"/>
      <dgm:spPr/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</dgm:pt>
    <dgm:pt modelId="{231288AB-78A7-6947-A6D1-003690D5A90D}" type="pres">
      <dgm:prSet presAssocID="{E7C5CD71-0E98-F249-9239-E056C929234F}" presName="sibTrans" presStyleLbl="sibTrans1D1" presStyleIdx="4" presStyleCnt="6"/>
      <dgm:spPr/>
    </dgm:pt>
    <dgm:pt modelId="{FB22AFC9-5964-C14C-AE8D-FF209175287B}" type="pres">
      <dgm:prSet presAssocID="{E7C5CD71-0E98-F249-9239-E056C929234F}" presName="connectorText" presStyleLbl="sibTrans1D1" presStyleIdx="4" presStyleCnt="6"/>
      <dgm:spPr/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</dgm:pt>
    <dgm:pt modelId="{DF3DDECF-828B-4D46-BE56-090173E7C320}" type="pres">
      <dgm:prSet presAssocID="{8DB8F359-E782-9448-B21E-533F6B66357F}" presName="sibTrans" presStyleLbl="sibTrans1D1" presStyleIdx="5" presStyleCnt="6"/>
      <dgm:spPr/>
    </dgm:pt>
    <dgm:pt modelId="{4ECE4184-DC8F-A04E-B477-CD24AEE2B575}" type="pres">
      <dgm:prSet presAssocID="{8DB8F359-E782-9448-B21E-533F6B66357F}" presName="connectorText" presStyleLbl="sibTrans1D1" presStyleIdx="5" presStyleCnt="6"/>
      <dgm:spPr/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</dgm:pt>
  </dgm:ptLst>
  <dgm:cxnLst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03.02.2018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03.02.2018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Festes Minimum -&gt; Änderung der Nebenbedingungen notwendig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2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669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0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Überangebot an Kursen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9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594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6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Anwenderdoku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Auswirkung der Generierung neuer Verteilungen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Aufsetzen des Servers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2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60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4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Zeit bis vom 22.1. bis 9.2.:  </a:t>
            </a:r>
            <a:r>
              <a:rPr lang="de-DE" altLang="de-DE" dirty="0" err="1"/>
              <a:t>archiv</a:t>
            </a:r>
            <a:r>
              <a:rPr lang="de-DE" altLang="de-DE" dirty="0"/>
              <a:t>, </a:t>
            </a:r>
            <a:r>
              <a:rPr lang="de-DE" altLang="de-DE" dirty="0" err="1"/>
              <a:t>endpräsentation</a:t>
            </a:r>
            <a:r>
              <a:rPr lang="de-DE" altLang="de-DE" dirty="0"/>
              <a:t>, </a:t>
            </a:r>
            <a:r>
              <a:rPr lang="de-DE" altLang="de-DE" dirty="0" err="1"/>
              <a:t>bugfixing</a:t>
            </a:r>
            <a:r>
              <a:rPr lang="de-DE" altLang="de-DE" dirty="0"/>
              <a:t>(…</a:t>
            </a:r>
            <a:r>
              <a:rPr lang="de-DE" altLang="de-DE" dirty="0" err="1"/>
              <a:t>deaktivierung</a:t>
            </a:r>
            <a:r>
              <a:rPr lang="de-DE" altLang="de-DE" dirty="0"/>
              <a:t>, wenn außerhalb der </a:t>
            </a:r>
            <a:r>
              <a:rPr lang="de-DE" altLang="de-DE" dirty="0" err="1"/>
              <a:t>einschreibezeit</a:t>
            </a:r>
            <a:r>
              <a:rPr lang="de-DE" altLang="de-DE"/>
              <a:t>)</a:t>
            </a: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(Entität Module können auch für andere Veranstaltungen genutzt werden)</a:t>
            </a:r>
          </a:p>
          <a:p>
            <a:endParaRPr lang="de-DE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Archiv: (Dozenten können ansehen, wie frühere Kurse angelegt wurden)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163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41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330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9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8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42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Name des Referenten, Funktion</a:t>
            </a: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/>
              <a:t>Eine webbasierte Plattform zur Einschreibung und Verwaltung des </a:t>
            </a:r>
            <a:r>
              <a:rPr lang="de-DE" sz="2000" b="1" dirty="0" err="1"/>
              <a:t>Empiriepraktikums</a:t>
            </a:r>
            <a:r>
              <a:rPr lang="de-DE" sz="2000" b="1" dirty="0"/>
              <a:t> an der FSU Jena</a:t>
            </a:r>
          </a:p>
          <a:p>
            <a:endParaRPr lang="de-DE" sz="900" dirty="0"/>
          </a:p>
          <a:p>
            <a: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Varianten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931498"/>
            <a:ext cx="5638418" cy="415648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Festes Minimum: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0D40EF-8AC8-4093-B1DB-ACB51AAC5CD8}"/>
              </a:ext>
            </a:extLst>
          </p:cNvPr>
          <p:cNvSpPr txBox="1"/>
          <p:nvPr/>
        </p:nvSpPr>
        <p:spPr>
          <a:xfrm>
            <a:off x="451989" y="3005304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Betrachtung der Varianz: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A27DCC-F892-431F-B85E-DFA30367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3" y="3324313"/>
            <a:ext cx="7228297" cy="9154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959120-A043-4775-994B-030E7E456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28" y="1316668"/>
            <a:ext cx="3974410" cy="58028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78B1D8-CA22-4BC5-924B-657220D27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0" y="2111345"/>
            <a:ext cx="3975107" cy="67161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C5F8EF-B73A-480D-9F16-33F1AE0BF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24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48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Normalverteilung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8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43FAC5E-A0F6-42C3-A84A-8DC8F04FC14F}"/>
              </a:ext>
            </a:extLst>
          </p:cNvPr>
          <p:cNvSpPr txBox="1"/>
          <p:nvPr/>
        </p:nvSpPr>
        <p:spPr>
          <a:xfrm>
            <a:off x="1480201" y="1825251"/>
            <a:ext cx="3418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Alter Algorithmus:</a:t>
            </a:r>
            <a:br>
              <a:rPr lang="de-DE" sz="1600" dirty="0"/>
            </a:br>
            <a:r>
              <a:rPr lang="de-DE" sz="1600" dirty="0"/>
              <a:t>Mittelwert: 14.2</a:t>
            </a:r>
          </a:p>
          <a:p>
            <a:r>
              <a:rPr lang="de-DE" sz="1600" dirty="0"/>
              <a:t>Varianz: 1.8</a:t>
            </a:r>
          </a:p>
          <a:p>
            <a:r>
              <a:rPr lang="de-DE" sz="1600" dirty="0"/>
              <a:t>Minimum: 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F7F2D-EB33-4AA0-B520-71D901DF7F1F}"/>
              </a:ext>
            </a:extLst>
          </p:cNvPr>
          <p:cNvSpPr txBox="1"/>
          <p:nvPr/>
        </p:nvSpPr>
        <p:spPr>
          <a:xfrm>
            <a:off x="4968177" y="1825251"/>
            <a:ext cx="2359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Unser Algorithmus:</a:t>
            </a:r>
          </a:p>
          <a:p>
            <a:r>
              <a:rPr lang="de-DE" sz="1600" dirty="0"/>
              <a:t>Mittelwert: 14.4</a:t>
            </a:r>
          </a:p>
          <a:p>
            <a:r>
              <a:rPr lang="de-DE" sz="1600" dirty="0"/>
              <a:t>Varianz: 0.75</a:t>
            </a:r>
          </a:p>
          <a:p>
            <a:r>
              <a:rPr lang="de-DE" sz="1600" dirty="0"/>
              <a:t>Minimum: 12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Realer Datensatz aus diesem Semester: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92 Studenten, 15 Kurse</a:t>
            </a:r>
          </a:p>
        </p:txBody>
      </p:sp>
    </p:spTree>
    <p:extLst>
      <p:ext uri="{BB962C8B-B14F-4D97-AF65-F5344CB8AC3E}">
        <p14:creationId xmlns:p14="http://schemas.microsoft.com/office/powerpoint/2010/main" val="403578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8752128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– Skalierung oder auch das KiTa-Problem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A226F5C-6EA1-4524-ADC6-337F6B61505E}"/>
              </a:ext>
            </a:extLst>
          </p:cNvPr>
          <p:cNvSpPr txBox="1"/>
          <p:nvPr/>
        </p:nvSpPr>
        <p:spPr>
          <a:xfrm>
            <a:off x="3473042" y="1585519"/>
            <a:ext cx="1223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Datensatz</a:t>
            </a:r>
          </a:p>
          <a:p>
            <a:r>
              <a:rPr lang="de-DE" dirty="0"/>
              <a:t>Mittelwert</a:t>
            </a:r>
          </a:p>
          <a:p>
            <a:r>
              <a:rPr lang="de-DE" dirty="0"/>
              <a:t>Varianz</a:t>
            </a:r>
          </a:p>
          <a:p>
            <a:r>
              <a:rPr lang="de-DE" dirty="0"/>
              <a:t>Dauer</a:t>
            </a:r>
          </a:p>
          <a:p>
            <a:r>
              <a:rPr lang="de-DE" dirty="0"/>
              <a:t>Bild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22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Kundengespräch - Vorstellung am Lehrstuhl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1025" y="1221335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Positives Feedback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an die Anwenderdokumentation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für weitere Funktionen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>
                <a:latin typeface="Palatino Linotype" panose="02040502050505030304" pitchFamily="18" charset="0"/>
              </a:rPr>
              <a:t>Umsetzung </a:t>
            </a:r>
            <a:r>
              <a:rPr lang="mr-IN" sz="5400" dirty="0">
                <a:latin typeface="Palatino Linotype" panose="02040502050505030304" pitchFamily="18" charset="0"/>
              </a:rPr>
              <a:t>–</a:t>
            </a:r>
            <a:r>
              <a:rPr lang="de-DE" sz="5400" dirty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Live Demo - Anwenderdokumentation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365666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083152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Projektplan </a:t>
            </a:r>
            <a:r>
              <a:rPr lang="mr-IN" sz="2400" dirty="0">
                <a:latin typeface="Palatino Linotype" panose="02040502050505030304" pitchFamily="18" charset="0"/>
              </a:rPr>
              <a:t>–</a:t>
            </a:r>
            <a:r>
              <a:rPr lang="de-DE" sz="2400" dirty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2145250" y="1317625"/>
            <a:ext cx="1050" cy="18779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2127250" y="1317625"/>
            <a:ext cx="18000" cy="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237842" y="963495"/>
            <a:ext cx="6137" cy="3145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 flipH="1">
            <a:off x="2992743" y="748913"/>
            <a:ext cx="1050" cy="280716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flipH="1">
            <a:off x="2968393" y="748913"/>
            <a:ext cx="36000" cy="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59968" y="1106077"/>
            <a:ext cx="5502682" cy="3257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Parallele Einschreibung in verschiedene Module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Tauschbörse</a:t>
            </a:r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Archiv für vergangene Praktika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Offline-Version des Verteilungsalgorithmus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5" y="450841"/>
            <a:ext cx="3556435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Optionale Features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415578B-6027-4919-9660-4DE1D6635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02" y="414932"/>
            <a:ext cx="2601114" cy="195206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188921-3C72-4E84-8058-885106421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02" y="2446384"/>
            <a:ext cx="3481614" cy="19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5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Verteilungsalgorithmus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-&gt; Zielfunktion, Ausgabeplot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Kundengespräch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Live Demo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Ausblick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Zusammenfassung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1" y="1109251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latin typeface="Palatino Linotype" panose="02040502050505030304" pitchFamily="18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332EC-FE91-4325-86A5-3597FBF501F2}"/>
              </a:ext>
            </a:extLst>
          </p:cNvPr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668618"/>
            <a:ext cx="2950731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>
                <a:solidFill>
                  <a:srgbClr val="002350"/>
                </a:solidFill>
              </a:rPr>
              <a:t>Mockups</a:t>
            </a: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Letztes Mal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Einleitung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3" y="334279"/>
            <a:ext cx="5215414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Zielfunktion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9C2C601-2C5C-412E-8737-5862BD51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65" y="2905734"/>
            <a:ext cx="4043893" cy="1371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/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Lineare Zielfunktion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Studenten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Kurse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𝑐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(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,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)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sind Gewichte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Einträge einer binären Matrix mit Dimension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panose="02000000000000000000" pitchFamily="2" charset="0"/>
                      </a:rPr>
                      <m:t>×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blipFill>
                <a:blip r:embed="rId4"/>
                <a:stretch>
                  <a:fillRect l="-3614" t="-2642" r="-39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/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zugeteilt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altLang="de-DE" b="0" i="0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nicht zugeteilt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blipFill>
                <a:blip r:embed="rId5"/>
                <a:stretch>
                  <a:fillRect l="-924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86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Nebenbedingungen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E8AA42-6E07-40ED-A7FE-16BFAC15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92" y="1364369"/>
            <a:ext cx="4817701" cy="4578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78CB74-459E-4F89-8875-DA3C56EE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656" y="2317321"/>
            <a:ext cx="3394930" cy="9015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2DA2B6-2192-4E25-9E22-A62D48C2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069" y="3554635"/>
            <a:ext cx="5148742" cy="82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/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müssen entweder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0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oder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1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sein: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blipFill>
                <a:blip r:embed="rId6"/>
                <a:stretch>
                  <a:fillRect l="-2270" t="-17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A6D3154E-A77C-4180-9F1E-7809861AF830}"/>
              </a:ext>
            </a:extLst>
          </p:cNvPr>
          <p:cNvSpPr txBox="1"/>
          <p:nvPr/>
        </p:nvSpPr>
        <p:spPr>
          <a:xfrm>
            <a:off x="451989" y="1978380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Jeder Student wird nur einem Kurs zugeteilt: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634AC4-7B97-40F6-8485-436E46C3FA16}"/>
              </a:ext>
            </a:extLst>
          </p:cNvPr>
          <p:cNvSpPr txBox="1"/>
          <p:nvPr/>
        </p:nvSpPr>
        <p:spPr>
          <a:xfrm>
            <a:off x="451988" y="3258105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Teilnehmerzahl für die Kurse ist begrenzt:</a:t>
            </a:r>
          </a:p>
        </p:txBody>
      </p:sp>
    </p:spTree>
    <p:extLst>
      <p:ext uri="{BB962C8B-B14F-4D97-AF65-F5344CB8AC3E}">
        <p14:creationId xmlns:p14="http://schemas.microsoft.com/office/powerpoint/2010/main" val="148828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Gewichtung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845241" y="1430558"/>
            <a:ext cx="2304859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Lineare Gewichtung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D31697-ED49-4781-947C-B0054F3B2DAA}"/>
              </a:ext>
            </a:extLst>
          </p:cNvPr>
          <p:cNvSpPr txBox="1"/>
          <p:nvPr/>
        </p:nvSpPr>
        <p:spPr>
          <a:xfrm>
            <a:off x="4785124" y="3261234"/>
            <a:ext cx="2923776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Exponentielle Gewichtung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FD91F38-7279-4B14-AAA8-A7535040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8" y="731220"/>
            <a:ext cx="3699884" cy="176789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7538E73-50A3-4BD4-943C-2A417A5A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9" y="2597352"/>
            <a:ext cx="3699883" cy="178377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0CBB7A3-545E-49DF-B7E6-0A4D96A81217}"/>
              </a:ext>
            </a:extLst>
          </p:cNvPr>
          <p:cNvSpPr txBox="1"/>
          <p:nvPr/>
        </p:nvSpPr>
        <p:spPr>
          <a:xfrm>
            <a:off x="4236790" y="2233855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6941B97-BF33-44E9-8562-0B5716452773}"/>
              </a:ext>
            </a:extLst>
          </p:cNvPr>
          <p:cNvSpPr txBox="1"/>
          <p:nvPr/>
        </p:nvSpPr>
        <p:spPr>
          <a:xfrm>
            <a:off x="4232475" y="4107948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B830B2-29DB-41BE-AFBF-3D138DB8D1C6}"/>
              </a:ext>
            </a:extLst>
          </p:cNvPr>
          <p:cNvSpPr txBox="1"/>
          <p:nvPr/>
        </p:nvSpPr>
        <p:spPr>
          <a:xfrm rot="16200000">
            <a:off x="191518" y="1281536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2970EC4-7FD7-4BD7-B7A3-5226AC768CDE}"/>
              </a:ext>
            </a:extLst>
          </p:cNvPr>
          <p:cNvSpPr txBox="1"/>
          <p:nvPr/>
        </p:nvSpPr>
        <p:spPr>
          <a:xfrm rot="16200000">
            <a:off x="191517" y="331350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</p:spTree>
    <p:extLst>
      <p:ext uri="{BB962C8B-B14F-4D97-AF65-F5344CB8AC3E}">
        <p14:creationId xmlns:p14="http://schemas.microsoft.com/office/powerpoint/2010/main" val="45568114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752</Words>
  <Application>Microsoft Office PowerPoint</Application>
  <PresentationFormat>Bildschirmpräsentation (16:9)</PresentationFormat>
  <Paragraphs>223</Paragraphs>
  <Slides>27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Palatino Linotype</vt:lpstr>
      <vt:lpstr>Roboto Condensed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matthias.reuse</cp:lastModifiedBy>
  <cp:revision>524</cp:revision>
  <cp:lastPrinted>2017-04-12T09:06:57Z</cp:lastPrinted>
  <dcterms:created xsi:type="dcterms:W3CDTF">2017-03-23T10:34:48Z</dcterms:created>
  <dcterms:modified xsi:type="dcterms:W3CDTF">2018-02-03T15:55:21Z</dcterms:modified>
</cp:coreProperties>
</file>